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 sz="4400" b="1">
                <a:solidFill>
                  <a:srgbClr val="003366"/>
                </a:solidFill>
              </a:defRPr>
            </a:pPr>
            <a:r>
              <a:rPr>
                <a:latin typeface="微软雅黑"/>
              </a:rPr>
              <a:t>海南省交通规费征稽局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defRPr sz="2800"/>
            </a:pPr>
            <a:r>
              <a:rPr>
                <a:latin typeface="微软雅黑"/>
              </a:rPr>
              <a:t>12345热线培训材料</a:t>
            </a:r>
          </a:p>
          <a:p>
            <a:pPr>
              <a:defRPr sz="2800"/>
            </a:pPr>
            <a:r>
              <a:rPr>
                <a:latin typeface="微软雅黑"/>
              </a:rPr>
              <a:t>2026年3月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车主常见误解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计费模式误解：</a:t>
            </a:r>
          </a:p>
          <a:p>
            <a:r>
              <a:rPr>
                <a:latin typeface="微软雅黑"/>
              </a:rPr>
              <a:t>   - 柴油车按吨位×天计费</a:t>
            </a:r>
          </a:p>
          <a:p>
            <a:r>
              <a:rPr>
                <a:latin typeface="微软雅黑"/>
              </a:rPr>
              <a:t>   - 新能源车按功率计费</a:t>
            </a:r>
          </a:p>
          <a:p/>
          <a:p>
            <a:r>
              <a:rPr>
                <a:latin typeface="微软雅黑"/>
              </a:rPr>
              <a:t>• 业务流程误解：</a:t>
            </a:r>
          </a:p>
          <a:p>
            <a:r>
              <a:rPr>
                <a:latin typeface="微软雅黑"/>
              </a:rPr>
              <a:t>   - 公安登记后仍需征稽登记</a:t>
            </a:r>
          </a:p>
          <a:p>
            <a:r>
              <a:rPr>
                <a:latin typeface="微软雅黑"/>
              </a:rPr>
              <a:t>   - 年审和违法处罚在交管部门</a:t>
            </a:r>
          </a:p>
          <a:p/>
          <a:p>
            <a:r>
              <a:rPr>
                <a:latin typeface="微软雅黑"/>
              </a:rPr>
              <a:t>• 机构职能误解：</a:t>
            </a:r>
          </a:p>
          <a:p>
            <a:r>
              <a:rPr>
                <a:latin typeface="微软雅黑"/>
              </a:rPr>
              <a:t>   - 征稽机构 ≠ 港务部门</a:t>
            </a:r>
          </a:p>
          <a:p>
            <a:r>
              <a:rPr>
                <a:latin typeface="微软雅黑"/>
              </a:rPr>
              <a:t>   - 征稽机构 ≠ 加油站管理部门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总结与提醒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服务宗旨：便民高效，规范透明</a:t>
            </a:r>
          </a:p>
          <a:p>
            <a:r>
              <a:rPr>
                <a:latin typeface="微软雅黑"/>
              </a:rPr>
              <a:t>• 服务渠道：线上+线下，多渠道并行</a:t>
            </a:r>
          </a:p>
          <a:p>
            <a:r>
              <a:rPr>
                <a:latin typeface="微软雅黑"/>
              </a:rPr>
              <a:t>• 关键提醒：</a:t>
            </a:r>
          </a:p>
          <a:p>
            <a:r>
              <a:rPr>
                <a:latin typeface="微软雅黑"/>
              </a:rPr>
              <a:t>   - 办理业务时注意区分机构职能</a:t>
            </a:r>
          </a:p>
          <a:p>
            <a:r>
              <a:rPr>
                <a:latin typeface="微软雅黑"/>
              </a:rPr>
              <a:t>   - 及时办理登记，避免逾期</a:t>
            </a:r>
          </a:p>
          <a:p>
            <a:r>
              <a:rPr>
                <a:latin typeface="微软雅黑"/>
              </a:rPr>
              <a:t>   - 关注政策变化，及时了解</a:t>
            </a:r>
          </a:p>
          <a:p>
            <a:r>
              <a:rPr>
                <a:latin typeface="微软雅黑"/>
              </a:rPr>
              <a:t>   - 遇到问题拨打24小时热线：68606060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培训内容目录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1. 单位职责</a:t>
            </a:r>
          </a:p>
          <a:p>
            <a:r>
              <a:rPr>
                <a:latin typeface="微软雅黑"/>
              </a:rPr>
              <a:t>2. 业务受理范围</a:t>
            </a:r>
          </a:p>
          <a:p>
            <a:r>
              <a:rPr>
                <a:latin typeface="微软雅黑"/>
              </a:rPr>
              <a:t>3. 车主易混淆的单位或职能</a:t>
            </a:r>
          </a:p>
          <a:p>
            <a:r>
              <a:rPr>
                <a:latin typeface="微软雅黑"/>
              </a:rPr>
              <a:t>4. 高频咨询业务及问题</a:t>
            </a:r>
          </a:p>
          <a:p>
            <a:r>
              <a:rPr>
                <a:latin typeface="微软雅黑"/>
              </a:rPr>
              <a:t>5. 减免政策</a:t>
            </a:r>
          </a:p>
          <a:p>
            <a:r>
              <a:rPr>
                <a:latin typeface="微软雅黑"/>
              </a:rPr>
              <a:t>6. 总结与提醒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单位职责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依据：《海南经济特区机动车辆通行附加费征收管理条例》</a:t>
            </a:r>
          </a:p>
          <a:p>
            <a:r>
              <a:rPr>
                <a:latin typeface="微软雅黑"/>
              </a:rPr>
              <a:t>• 职责：负责全省机动车辆通行附加费的征收管理工作</a:t>
            </a:r>
          </a:p>
          <a:p>
            <a:r>
              <a:rPr>
                <a:latin typeface="微软雅黑"/>
              </a:rPr>
              <a:t>• 机构设置：省、市、县、自治县交通规费征稽机构</a:t>
            </a:r>
          </a:p>
          <a:p>
            <a:r>
              <a:rPr>
                <a:latin typeface="微软雅黑"/>
              </a:rPr>
              <a:t>• 具体职责：</a:t>
            </a:r>
          </a:p>
          <a:p>
            <a:r>
              <a:rPr>
                <a:latin typeface="微软雅黑"/>
              </a:rPr>
              <a:t>   - 征收管理工作</a:t>
            </a:r>
          </a:p>
          <a:p>
            <a:r>
              <a:rPr>
                <a:latin typeface="微软雅黑"/>
              </a:rPr>
              <a:t>   - 稽查工作</a:t>
            </a:r>
          </a:p>
          <a:p>
            <a:r>
              <a:rPr>
                <a:latin typeface="微软雅黑"/>
              </a:rPr>
              <a:t>   - 查处偷漏机动车辆通行附加费等行为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业务受理范围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机构设置：</a:t>
            </a:r>
          </a:p>
          <a:p>
            <a:r>
              <a:rPr>
                <a:latin typeface="微软雅黑"/>
              </a:rPr>
              <a:t>   - 20个市县征稽分局</a:t>
            </a:r>
          </a:p>
          <a:p>
            <a:r>
              <a:rPr>
                <a:latin typeface="微软雅黑"/>
              </a:rPr>
              <a:t>   - 稽查局</a:t>
            </a:r>
          </a:p>
          <a:p>
            <a:r>
              <a:rPr>
                <a:latin typeface="微软雅黑"/>
              </a:rPr>
              <a:t>   - 港口分局</a:t>
            </a:r>
          </a:p>
          <a:p>
            <a:r>
              <a:rPr>
                <a:latin typeface="微软雅黑"/>
              </a:rPr>
              <a:t>   - 24小时客户服务热线</a:t>
            </a:r>
          </a:p>
          <a:p/>
          <a:p>
            <a:r>
              <a:rPr>
                <a:latin typeface="微软雅黑"/>
              </a:rPr>
              <a:t>• 省征稽局：</a:t>
            </a:r>
          </a:p>
          <a:p>
            <a:r>
              <a:rPr>
                <a:latin typeface="微软雅黑"/>
              </a:rPr>
              <a:t>   - 负责总体管理工作</a:t>
            </a:r>
          </a:p>
          <a:p>
            <a:r>
              <a:rPr>
                <a:latin typeface="微软雅黑"/>
              </a:rPr>
              <a:t>   - 不对外办理业务</a:t>
            </a:r>
          </a:p>
          <a:p/>
          <a:p>
            <a:r>
              <a:rPr>
                <a:latin typeface="微软雅黑"/>
              </a:rPr>
              <a:t>• 市县征稽分局：</a:t>
            </a:r>
          </a:p>
          <a:p>
            <a:r>
              <a:rPr>
                <a:latin typeface="微软雅黑"/>
              </a:rPr>
              <a:t>   - 可对外办理各项通行附加费相关业务</a:t>
            </a:r>
          </a:p>
          <a:p>
            <a:r>
              <a:rPr>
                <a:latin typeface="微软雅黑"/>
              </a:rPr>
              <a:t>   - 26项业务已实现线上办理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车主易混淆的单位或职能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港务部门：</a:t>
            </a:r>
          </a:p>
          <a:p>
            <a:r>
              <a:rPr>
                <a:latin typeface="微软雅黑"/>
              </a:rPr>
              <a:t>   - 出具过海船票数据</a:t>
            </a:r>
          </a:p>
          <a:p>
            <a:r>
              <a:rPr>
                <a:latin typeface="微软雅黑"/>
              </a:rPr>
              <a:t>   - 被征稽机构用作计征依据</a:t>
            </a:r>
          </a:p>
          <a:p/>
          <a:p>
            <a:r>
              <a:rPr>
                <a:latin typeface="微软雅黑"/>
              </a:rPr>
              <a:t>• 公安交管部门：</a:t>
            </a:r>
          </a:p>
          <a:p>
            <a:r>
              <a:rPr>
                <a:latin typeface="微软雅黑"/>
              </a:rPr>
              <a:t>   - 办理车辆登记、变更、注销、转籍</a:t>
            </a:r>
          </a:p>
          <a:p>
            <a:r>
              <a:rPr>
                <a:latin typeface="微软雅黑"/>
              </a:rPr>
              <a:t>   - 年审和交通违法处罚不在此办理</a:t>
            </a:r>
          </a:p>
          <a:p/>
          <a:p>
            <a:r>
              <a:rPr>
                <a:latin typeface="微软雅黑"/>
              </a:rPr>
              <a:t>• 加油站（油库）：</a:t>
            </a:r>
          </a:p>
          <a:p>
            <a:r>
              <a:rPr>
                <a:latin typeface="微软雅黑"/>
              </a:rPr>
              <a:t>   - 征稽机构负责汽油通行附加费征收管理</a:t>
            </a:r>
          </a:p>
          <a:p>
            <a:r>
              <a:rPr>
                <a:latin typeface="微软雅黑"/>
              </a:rPr>
              <a:t>   - 对加油站汽油进销存情况实行日常监管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高频咨询：缴费登记与缴费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车辆办理缴费登记（入户）：</a:t>
            </a:r>
          </a:p>
          <a:p>
            <a:r>
              <a:rPr>
                <a:latin typeface="微软雅黑"/>
              </a:rPr>
              <a:t>   - 柴油车辆需主动申报办理</a:t>
            </a:r>
          </a:p>
          <a:p>
            <a:r>
              <a:rPr>
                <a:latin typeface="微软雅黑"/>
              </a:rPr>
              <a:t>   - 领取牌证之日起10日内办理</a:t>
            </a:r>
          </a:p>
          <a:p/>
          <a:p>
            <a:r>
              <a:rPr>
                <a:latin typeface="微软雅黑"/>
              </a:rPr>
              <a:t>• 办理缴费：</a:t>
            </a:r>
          </a:p>
          <a:p>
            <a:r>
              <a:rPr>
                <a:latin typeface="微软雅黑"/>
              </a:rPr>
              <a:t>   - 线上或线下均可办理</a:t>
            </a:r>
          </a:p>
          <a:p>
            <a:r>
              <a:rPr>
                <a:latin typeface="微软雅黑"/>
              </a:rPr>
              <a:t>   - 涉及车辆欠费需线下办理</a:t>
            </a:r>
          </a:p>
          <a:p/>
          <a:p>
            <a:r>
              <a:rPr>
                <a:latin typeface="微软雅黑"/>
              </a:rPr>
              <a:t>• 关键提示：</a:t>
            </a:r>
          </a:p>
          <a:p>
            <a:r>
              <a:rPr>
                <a:latin typeface="微软雅黑"/>
              </a:rPr>
              <a:t>   - 公安交管部门登记 ≠ 征稽机构登记</a:t>
            </a:r>
          </a:p>
          <a:p>
            <a:r>
              <a:rPr>
                <a:latin typeface="微软雅黑"/>
              </a:rPr>
              <a:t>   - 两者都需办理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高频咨询：报停与停启征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报停：</a:t>
            </a:r>
          </a:p>
          <a:p>
            <a:r>
              <a:rPr>
                <a:latin typeface="微软雅黑"/>
              </a:rPr>
              <a:t>   - 车辆需停驶即可办理</a:t>
            </a:r>
          </a:p>
          <a:p>
            <a:r>
              <a:rPr>
                <a:latin typeface="微软雅黑"/>
              </a:rPr>
              <a:t>   - 报停期间不得移动车辆</a:t>
            </a:r>
          </a:p>
          <a:p>
            <a:r>
              <a:rPr>
                <a:latin typeface="微软雅黑"/>
              </a:rPr>
              <a:t>   - 全年累计不超过183天</a:t>
            </a:r>
          </a:p>
          <a:p/>
          <a:p>
            <a:r>
              <a:rPr>
                <a:latin typeface="微软雅黑"/>
              </a:rPr>
              <a:t>• 停启征：</a:t>
            </a:r>
          </a:p>
          <a:p>
            <a:r>
              <a:rPr>
                <a:latin typeface="微软雅黑"/>
              </a:rPr>
              <a:t>   - 进出岛停启征：出岛停征，进岛启征</a:t>
            </a:r>
          </a:p>
          <a:p>
            <a:r>
              <a:rPr>
                <a:latin typeface="微软雅黑"/>
              </a:rPr>
              <a:t>   - 特殊停启征：被盗抢、扣押、查封等</a:t>
            </a:r>
          </a:p>
          <a:p>
            <a:r>
              <a:rPr>
                <a:latin typeface="微软雅黑"/>
              </a:rPr>
              <a:t>   - 停征期间不计征通行附加费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高频咨询：处罚与退费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处罚：</a:t>
            </a:r>
          </a:p>
          <a:p>
            <a:r>
              <a:rPr>
                <a:latin typeface="微软雅黑"/>
              </a:rPr>
              <a:t>   - 涉及欠费、报停偷驶等违法行为</a:t>
            </a:r>
          </a:p>
          <a:p>
            <a:r>
              <a:rPr>
                <a:latin typeface="微软雅黑"/>
              </a:rPr>
              <a:t>   - 需线下处理，无法网上办理</a:t>
            </a:r>
          </a:p>
          <a:p>
            <a:r>
              <a:rPr>
                <a:latin typeface="微软雅黑"/>
              </a:rPr>
              <a:t>   - 罚款金额依据违法事实核定</a:t>
            </a:r>
          </a:p>
          <a:p/>
          <a:p>
            <a:r>
              <a:rPr>
                <a:latin typeface="微软雅黑"/>
              </a:rPr>
              <a:t>• 退费：</a:t>
            </a:r>
          </a:p>
          <a:p>
            <a:r>
              <a:rPr>
                <a:latin typeface="微软雅黑"/>
              </a:rPr>
              <a:t>   - 一般退费：多缴、错缴、车辆注销转籍</a:t>
            </a:r>
          </a:p>
          <a:p>
            <a:r>
              <a:rPr>
                <a:latin typeface="微软雅黑"/>
              </a:rPr>
              <a:t>   - 重大节假日七座以下小客车退费：</a:t>
            </a:r>
          </a:p>
          <a:p>
            <a:r>
              <a:rPr>
                <a:latin typeface="微软雅黑"/>
              </a:rPr>
              <a:t>     ✓ 汽油车：线上/线下申办</a:t>
            </a:r>
          </a:p>
          <a:p>
            <a:r>
              <a:rPr>
                <a:latin typeface="微软雅黑"/>
              </a:rPr>
              <a:t>     ✓ 柴油车：电话申报或线下办理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>
                <a:latin typeface="微软雅黑"/>
              </a:rPr>
              <a:t>减免政策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>
                <a:latin typeface="微软雅黑"/>
              </a:rPr>
              <a:t>• 减免条件：</a:t>
            </a:r>
          </a:p>
          <a:p>
            <a:r>
              <a:rPr>
                <a:latin typeface="微软雅黑"/>
              </a:rPr>
              <a:t>   - 整车合法装载运输鲜活农产品</a:t>
            </a:r>
          </a:p>
          <a:p>
            <a:r>
              <a:rPr>
                <a:latin typeface="微软雅黑"/>
              </a:rPr>
              <a:t>   - 装载占车辆核定质量或车厢容积80%以上</a:t>
            </a:r>
          </a:p>
          <a:p>
            <a:r>
              <a:rPr>
                <a:latin typeface="微软雅黑"/>
              </a:rPr>
              <a:t>   - 未与非鲜活农产品混装</a:t>
            </a:r>
          </a:p>
          <a:p/>
          <a:p>
            <a:r>
              <a:rPr>
                <a:latin typeface="微软雅黑"/>
              </a:rPr>
              <a:t>• 申请材料：</a:t>
            </a:r>
          </a:p>
          <a:p>
            <a:r>
              <a:rPr>
                <a:latin typeface="微软雅黑"/>
              </a:rPr>
              <a:t>   - 申请表</a:t>
            </a:r>
          </a:p>
          <a:p>
            <a:r>
              <a:rPr>
                <a:latin typeface="微软雅黑"/>
              </a:rPr>
              <a:t>   - 车辆行驶证复印件</a:t>
            </a:r>
          </a:p>
          <a:p>
            <a:r>
              <a:rPr>
                <a:latin typeface="微软雅黑"/>
              </a:rPr>
              <a:t>   - 运输合同</a:t>
            </a:r>
          </a:p>
          <a:p>
            <a:r>
              <a:rPr>
                <a:latin typeface="微软雅黑"/>
              </a:rPr>
              <a:t>   - 鲜活农产品清单</a:t>
            </a:r>
          </a:p>
          <a:p>
            <a:r>
              <a:rPr>
                <a:latin typeface="微软雅黑"/>
              </a:rPr>
              <a:t>   - 其他证明材料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